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0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310BC2-1605-46A2-8D70-C7D5349B3D69}" type="datetimeFigureOut">
              <a:rPr lang="en-MY" smtClean="0"/>
              <a:t>6/4/2025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9B01F-190E-4E03-97C2-D250754F2E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41153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92188-69AF-422C-A12F-DAD8A31E20A8}" type="datetimeFigureOut">
              <a:rPr lang="en-MY" smtClean="0"/>
              <a:t>6/4/2025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778A-3F5B-4F5D-A0FD-0E96DF63369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91082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92188-69AF-422C-A12F-DAD8A31E20A8}" type="datetimeFigureOut">
              <a:rPr lang="en-MY" smtClean="0"/>
              <a:t>6/4/2025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778A-3F5B-4F5D-A0FD-0E96DF63369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1311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92188-69AF-422C-A12F-DAD8A31E20A8}" type="datetimeFigureOut">
              <a:rPr lang="en-MY" smtClean="0"/>
              <a:t>6/4/2025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778A-3F5B-4F5D-A0FD-0E96DF63369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18912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92188-69AF-422C-A12F-DAD8A31E20A8}" type="datetimeFigureOut">
              <a:rPr lang="en-MY" smtClean="0"/>
              <a:t>6/4/2025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778A-3F5B-4F5D-A0FD-0E96DF63369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77062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92188-69AF-422C-A12F-DAD8A31E20A8}" type="datetimeFigureOut">
              <a:rPr lang="en-MY" smtClean="0"/>
              <a:t>6/4/2025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778A-3F5B-4F5D-A0FD-0E96DF63369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49286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92188-69AF-422C-A12F-DAD8A31E20A8}" type="datetimeFigureOut">
              <a:rPr lang="en-MY" smtClean="0"/>
              <a:t>6/4/2025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778A-3F5B-4F5D-A0FD-0E96DF63369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32050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92188-69AF-422C-A12F-DAD8A31E20A8}" type="datetimeFigureOut">
              <a:rPr lang="en-MY" smtClean="0"/>
              <a:t>6/4/2025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778A-3F5B-4F5D-A0FD-0E96DF63369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18795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92188-69AF-422C-A12F-DAD8A31E20A8}" type="datetimeFigureOut">
              <a:rPr lang="en-MY" smtClean="0"/>
              <a:t>6/4/2025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778A-3F5B-4F5D-A0FD-0E96DF63369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71765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92188-69AF-422C-A12F-DAD8A31E20A8}" type="datetimeFigureOut">
              <a:rPr lang="en-MY" smtClean="0"/>
              <a:t>6/4/2025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778A-3F5B-4F5D-A0FD-0E96DF63369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51613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92188-69AF-422C-A12F-DAD8A31E20A8}" type="datetimeFigureOut">
              <a:rPr lang="en-MY" smtClean="0"/>
              <a:t>6/4/2025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778A-3F5B-4F5D-A0FD-0E96DF63369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06801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92188-69AF-422C-A12F-DAD8A31E20A8}" type="datetimeFigureOut">
              <a:rPr lang="en-MY" smtClean="0"/>
              <a:t>6/4/2025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778A-3F5B-4F5D-A0FD-0E96DF63369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62826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892188-69AF-422C-A12F-DAD8A31E20A8}" type="datetimeFigureOut">
              <a:rPr lang="en-MY" smtClean="0"/>
              <a:t>6/4/2025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16778A-3F5B-4F5D-A0FD-0E96DF63369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80976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2B09D-B4C7-7B8A-EC26-28FBCF763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5108" y="81311"/>
            <a:ext cx="5829300" cy="662828"/>
          </a:xfrm>
        </p:spPr>
        <p:txBody>
          <a:bodyPr anchor="t"/>
          <a:lstStyle/>
          <a:p>
            <a:r>
              <a:rPr lang="en-MY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ISO 45001:2018 Operations Process Flow </a:t>
            </a:r>
            <a:br>
              <a:rPr lang="en-MY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MY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(Mechanical &amp; Electrical Contractor)</a:t>
            </a:r>
            <a:endParaRPr lang="en-MY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A3692F-E933-D8E6-2781-0E3852D048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3655" y="4909498"/>
            <a:ext cx="5190685" cy="4318668"/>
          </a:xfr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>
            <a:noAutofit/>
          </a:bodyPr>
          <a:lstStyle/>
          <a:p>
            <a:pPr>
              <a:spcBef>
                <a:spcPts val="500"/>
              </a:spcBef>
            </a:pPr>
            <a:r>
              <a:rPr lang="en-MY" sz="165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Operations Process Flow </a:t>
            </a:r>
          </a:p>
          <a:p>
            <a:pPr marL="342900" indent="-342900" algn="l">
              <a:lnSpc>
                <a:spcPct val="107000"/>
              </a:lnSpc>
              <a:spcBef>
                <a:spcPts val="500"/>
              </a:spcBef>
              <a:buAutoNum type="arabicPeriod"/>
            </a:pPr>
            <a:r>
              <a:rPr lang="en-MY" sz="16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Pre-Project OH&amp;S Risk Assessment.</a:t>
            </a:r>
          </a:p>
          <a:p>
            <a:pPr marL="342900" indent="-342900" algn="l">
              <a:lnSpc>
                <a:spcPct val="107000"/>
              </a:lnSpc>
              <a:spcBef>
                <a:spcPts val="500"/>
              </a:spcBef>
              <a:buAutoNum type="arabicPeriod"/>
            </a:pPr>
            <a:r>
              <a:rPr lang="en-MY" sz="16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Site Specific Safety Plan &amp; Method Statements. </a:t>
            </a:r>
          </a:p>
          <a:p>
            <a:pPr marL="342900" indent="-342900" algn="l">
              <a:lnSpc>
                <a:spcPct val="107000"/>
              </a:lnSpc>
              <a:spcBef>
                <a:spcPts val="500"/>
              </a:spcBef>
              <a:buAutoNum type="arabicPeriod"/>
            </a:pPr>
            <a:r>
              <a:rPr lang="en-MY" sz="16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Toolbox Meetings &amp; Safety Inductions.</a:t>
            </a:r>
          </a:p>
          <a:p>
            <a:pPr marL="342900" indent="-342900" algn="l">
              <a:lnSpc>
                <a:spcPct val="107000"/>
              </a:lnSpc>
              <a:spcBef>
                <a:spcPts val="500"/>
              </a:spcBef>
              <a:buAutoNum type="arabicPeriod"/>
            </a:pPr>
            <a:r>
              <a:rPr lang="en-MY" sz="16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Site Mobilization &amp; Permit to Work.</a:t>
            </a:r>
          </a:p>
          <a:p>
            <a:pPr marL="342900" indent="-342900" algn="l">
              <a:lnSpc>
                <a:spcPct val="107000"/>
              </a:lnSpc>
              <a:spcBef>
                <a:spcPts val="500"/>
              </a:spcBef>
              <a:buAutoNum type="arabicPeriod"/>
            </a:pPr>
            <a:r>
              <a:rPr lang="en-MY" sz="165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M&amp;E</a:t>
            </a:r>
            <a:r>
              <a:rPr lang="en-MY" sz="16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Installation Work Activities.</a:t>
            </a:r>
          </a:p>
          <a:p>
            <a:pPr marL="342900" indent="-342900" algn="l">
              <a:lnSpc>
                <a:spcPct val="107000"/>
              </a:lnSpc>
              <a:spcBef>
                <a:spcPts val="500"/>
              </a:spcBef>
              <a:buAutoNum type="arabicPeriod"/>
            </a:pPr>
            <a:r>
              <a:rPr lang="en-MY" sz="16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OH&amp;S Monitoring &amp; Compliance (PPE, Safe Work Practices).</a:t>
            </a:r>
          </a:p>
          <a:p>
            <a:pPr marL="342900" indent="-342900" algn="l">
              <a:lnSpc>
                <a:spcPct val="107000"/>
              </a:lnSpc>
              <a:spcBef>
                <a:spcPts val="500"/>
              </a:spcBef>
              <a:buAutoNum type="arabicPeriod"/>
            </a:pPr>
            <a:r>
              <a:rPr lang="en-MY" sz="16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Incident / Near Miss Reporting &amp; Investigation.</a:t>
            </a:r>
          </a:p>
          <a:p>
            <a:pPr marL="342900" indent="-342900" algn="l">
              <a:lnSpc>
                <a:spcPct val="107000"/>
              </a:lnSpc>
              <a:spcBef>
                <a:spcPts val="500"/>
              </a:spcBef>
              <a:buAutoNum type="arabicPeriod"/>
            </a:pPr>
            <a:r>
              <a:rPr lang="en-MY" sz="16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Daily / Weekly Safety Inspections &amp; Audits.</a:t>
            </a:r>
          </a:p>
          <a:p>
            <a:pPr marL="342900" indent="-342900" algn="l">
              <a:lnSpc>
                <a:spcPct val="107000"/>
              </a:lnSpc>
              <a:spcBef>
                <a:spcPts val="500"/>
              </a:spcBef>
              <a:buAutoNum type="arabicPeriod"/>
            </a:pPr>
            <a:r>
              <a:rPr lang="en-MY" sz="16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Testing &amp; Commissioning Safety Controls.</a:t>
            </a:r>
          </a:p>
          <a:p>
            <a:pPr marL="342900" indent="-342900" algn="l">
              <a:lnSpc>
                <a:spcPct val="107000"/>
              </a:lnSpc>
              <a:spcBef>
                <a:spcPts val="500"/>
              </a:spcBef>
              <a:buAutoNum type="arabicPeriod"/>
            </a:pPr>
            <a:r>
              <a:rPr lang="en-MY" sz="16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Project Handover &amp; Demobilization Review.</a:t>
            </a:r>
          </a:p>
          <a:p>
            <a:pPr marL="342900" indent="-342900" algn="l">
              <a:lnSpc>
                <a:spcPct val="107000"/>
              </a:lnSpc>
              <a:spcBef>
                <a:spcPts val="500"/>
              </a:spcBef>
              <a:buAutoNum type="arabicPeriod"/>
            </a:pPr>
            <a:r>
              <a:rPr lang="en-MY" sz="16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Post-Project OH&amp;S Performance Review</a:t>
            </a:r>
          </a:p>
          <a:p>
            <a:pPr algn="l"/>
            <a:endParaRPr lang="en-MY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C5AA5C-BF89-4541-D247-E7DBE106D3E3}"/>
              </a:ext>
            </a:extLst>
          </p:cNvPr>
          <p:cNvSpPr txBox="1"/>
          <p:nvPr/>
        </p:nvSpPr>
        <p:spPr>
          <a:xfrm>
            <a:off x="1485235" y="1173572"/>
            <a:ext cx="3887529" cy="674928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buNone/>
            </a:pPr>
            <a:r>
              <a:rPr lang="en-MY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Context of Organization</a:t>
            </a:r>
            <a:r>
              <a:rPr lang="en-MY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buNone/>
            </a:pPr>
            <a:r>
              <a:rPr lang="en-MY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(Understanding Risks, Legal &amp; OH&amp;S) </a:t>
            </a:r>
            <a:endParaRPr lang="en-MY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FFB89C-46D3-C311-792B-E6F8BE934AC1}"/>
              </a:ext>
            </a:extLst>
          </p:cNvPr>
          <p:cNvSpPr txBox="1"/>
          <p:nvPr/>
        </p:nvSpPr>
        <p:spPr>
          <a:xfrm>
            <a:off x="1485235" y="2112784"/>
            <a:ext cx="3887529" cy="674928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buNone/>
            </a:pPr>
            <a:r>
              <a:rPr lang="en-MY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Leadership &amp; OH&amp;S Policy </a:t>
            </a:r>
            <a:r>
              <a:rPr lang="en-MY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(Commitment &amp; Roles Defined) </a:t>
            </a:r>
            <a:endParaRPr lang="en-MY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595E28-ACD8-0C26-624B-0E82F2DF4BB3}"/>
              </a:ext>
            </a:extLst>
          </p:cNvPr>
          <p:cNvSpPr txBox="1"/>
          <p:nvPr/>
        </p:nvSpPr>
        <p:spPr>
          <a:xfrm>
            <a:off x="477800" y="3059239"/>
            <a:ext cx="1666653" cy="92333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MY" b="1" dirty="0">
                <a:latin typeface="Aptos" panose="020B0004020202020204" pitchFamily="34" charset="0"/>
                <a:cs typeface="Times New Roman" panose="02020603050405020304" pitchFamily="18" charset="0"/>
              </a:rPr>
              <a:t>Resources, Competence &amp; Support</a:t>
            </a:r>
            <a:endParaRPr lang="en-MY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EA6B56-2F6A-B14A-B831-C23FD4CA3A5E}"/>
              </a:ext>
            </a:extLst>
          </p:cNvPr>
          <p:cNvSpPr txBox="1"/>
          <p:nvPr/>
        </p:nvSpPr>
        <p:spPr>
          <a:xfrm>
            <a:off x="2595672" y="3059239"/>
            <a:ext cx="1666653" cy="92333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MY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Planning for OH&amp;S Risks &amp; Opportunities</a:t>
            </a:r>
            <a:endParaRPr lang="en-MY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306E98-B7B6-2AC2-7B5E-A1C42518611C}"/>
              </a:ext>
            </a:extLst>
          </p:cNvPr>
          <p:cNvSpPr txBox="1"/>
          <p:nvPr/>
        </p:nvSpPr>
        <p:spPr>
          <a:xfrm>
            <a:off x="4767756" y="3057852"/>
            <a:ext cx="1666652" cy="92333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MY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Consultation </a:t>
            </a:r>
          </a:p>
          <a:p>
            <a:pPr algn="ctr"/>
            <a:r>
              <a:rPr lang="en-MY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&amp; </a:t>
            </a:r>
            <a:r>
              <a:rPr lang="en-MY" b="1" dirty="0">
                <a:latin typeface="Aptos" panose="020B0004020202020204" pitchFamily="34" charset="0"/>
                <a:cs typeface="Times New Roman" panose="02020603050405020304" pitchFamily="18" charset="0"/>
              </a:rPr>
              <a:t>Worker Involvement</a:t>
            </a:r>
            <a:endParaRPr lang="en-MY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0B384D-78AE-5A3A-90B0-4368DDA524A2}"/>
              </a:ext>
            </a:extLst>
          </p:cNvPr>
          <p:cNvSpPr txBox="1"/>
          <p:nvPr/>
        </p:nvSpPr>
        <p:spPr>
          <a:xfrm>
            <a:off x="1714498" y="4205769"/>
            <a:ext cx="3429000" cy="369332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MY" b="1" dirty="0"/>
              <a:t>Operational Control Processes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890070-1607-3B1E-F9DA-2668306C291B}"/>
              </a:ext>
            </a:extLst>
          </p:cNvPr>
          <p:cNvSpPr txBox="1"/>
          <p:nvPr/>
        </p:nvSpPr>
        <p:spPr>
          <a:xfrm>
            <a:off x="1909428" y="9550889"/>
            <a:ext cx="3039140" cy="64633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MY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Performance Evaluation </a:t>
            </a:r>
          </a:p>
          <a:p>
            <a:pPr algn="ctr"/>
            <a:r>
              <a:rPr lang="en-MY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&amp; Improvement</a:t>
            </a:r>
            <a:endParaRPr lang="en-MY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2D9E49-E79A-9380-483A-A468956B1A8E}"/>
              </a:ext>
            </a:extLst>
          </p:cNvPr>
          <p:cNvSpPr txBox="1"/>
          <p:nvPr/>
        </p:nvSpPr>
        <p:spPr>
          <a:xfrm>
            <a:off x="1063254" y="10484233"/>
            <a:ext cx="4731488" cy="64633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MY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Incident / Nonconformance Handling, Corrective Actions &amp; Preventive</a:t>
            </a:r>
            <a:endParaRPr lang="en-MY" b="1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6B117B8-B1FA-8F28-889B-896470F15691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3429000" y="1848500"/>
            <a:ext cx="0" cy="264284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9D7EDFF-C190-C933-AE7C-9A942B812C16}"/>
              </a:ext>
            </a:extLst>
          </p:cNvPr>
          <p:cNvCxnSpPr>
            <a:cxnSpLocks/>
            <a:stCxn id="8" idx="2"/>
            <a:endCxn id="11" idx="0"/>
          </p:cNvCxnSpPr>
          <p:nvPr/>
        </p:nvCxnSpPr>
        <p:spPr>
          <a:xfrm flipH="1">
            <a:off x="3428998" y="3982569"/>
            <a:ext cx="1" cy="22320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C0D6A1C-CF8C-C963-FCDC-9B94D7FC5269}"/>
              </a:ext>
            </a:extLst>
          </p:cNvPr>
          <p:cNvCxnSpPr>
            <a:cxnSpLocks/>
            <a:stCxn id="11" idx="2"/>
            <a:endCxn id="3" idx="0"/>
          </p:cNvCxnSpPr>
          <p:nvPr/>
        </p:nvCxnSpPr>
        <p:spPr>
          <a:xfrm>
            <a:off x="3428998" y="4575101"/>
            <a:ext cx="0" cy="334397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0E030A1-770D-EC6A-B242-034460A5678E}"/>
              </a:ext>
            </a:extLst>
          </p:cNvPr>
          <p:cNvCxnSpPr>
            <a:cxnSpLocks/>
            <a:stCxn id="3" idx="2"/>
            <a:endCxn id="13" idx="0"/>
          </p:cNvCxnSpPr>
          <p:nvPr/>
        </p:nvCxnSpPr>
        <p:spPr>
          <a:xfrm>
            <a:off x="3428998" y="9228166"/>
            <a:ext cx="0" cy="322723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1938C93-F32E-C4A6-C3B1-73875E599AE5}"/>
              </a:ext>
            </a:extLst>
          </p:cNvPr>
          <p:cNvCxnSpPr>
            <a:cxnSpLocks/>
            <a:stCxn id="13" idx="2"/>
            <a:endCxn id="15" idx="0"/>
          </p:cNvCxnSpPr>
          <p:nvPr/>
        </p:nvCxnSpPr>
        <p:spPr>
          <a:xfrm>
            <a:off x="3428998" y="10197220"/>
            <a:ext cx="0" cy="287013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906B2E5-59E2-3B2B-354F-7C7B641098E6}"/>
              </a:ext>
            </a:extLst>
          </p:cNvPr>
          <p:cNvCxnSpPr>
            <a:cxnSpLocks/>
            <a:stCxn id="5" idx="2"/>
            <a:endCxn id="8" idx="0"/>
          </p:cNvCxnSpPr>
          <p:nvPr/>
        </p:nvCxnSpPr>
        <p:spPr>
          <a:xfrm flipH="1">
            <a:off x="3428999" y="2787712"/>
            <a:ext cx="1" cy="271527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A5B7ECC-DB76-D94C-E4F9-56E9ABC73674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>
            <a:off x="2144453" y="3520904"/>
            <a:ext cx="451219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5F69FFF-7E43-4864-693D-C15FC83300B5}"/>
              </a:ext>
            </a:extLst>
          </p:cNvPr>
          <p:cNvCxnSpPr>
            <a:cxnSpLocks/>
            <a:stCxn id="9" idx="1"/>
            <a:endCxn id="8" idx="3"/>
          </p:cNvCxnSpPr>
          <p:nvPr/>
        </p:nvCxnSpPr>
        <p:spPr>
          <a:xfrm flipH="1">
            <a:off x="4262325" y="3519517"/>
            <a:ext cx="505431" cy="1387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9227B53C-FBF4-883C-434B-FB4D0BF2C3DD}"/>
              </a:ext>
            </a:extLst>
          </p:cNvPr>
          <p:cNvSpPr txBox="1"/>
          <p:nvPr/>
        </p:nvSpPr>
        <p:spPr>
          <a:xfrm>
            <a:off x="1345015" y="11394580"/>
            <a:ext cx="4167965" cy="369332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MY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Workers &amp; Other Interested Parties</a:t>
            </a:r>
            <a:endParaRPr lang="en-MY" b="1" dirty="0"/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4EFCD5FA-E44D-F0AE-F9AC-389760E40A57}"/>
              </a:ext>
            </a:extLst>
          </p:cNvPr>
          <p:cNvCxnSpPr>
            <a:cxnSpLocks/>
            <a:stCxn id="15" idx="2"/>
            <a:endCxn id="76" idx="0"/>
          </p:cNvCxnSpPr>
          <p:nvPr/>
        </p:nvCxnSpPr>
        <p:spPr>
          <a:xfrm>
            <a:off x="3428998" y="11130564"/>
            <a:ext cx="0" cy="264016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8D8F6B75-D162-D828-83C2-2B1C53CD8B2E}"/>
              </a:ext>
            </a:extLst>
          </p:cNvPr>
          <p:cNvSpPr txBox="1"/>
          <p:nvPr/>
        </p:nvSpPr>
        <p:spPr>
          <a:xfrm>
            <a:off x="2822941" y="11735439"/>
            <a:ext cx="1212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END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4BCEF42-71B4-23FA-72B2-09FB580A5AA0}"/>
              </a:ext>
            </a:extLst>
          </p:cNvPr>
          <p:cNvSpPr txBox="1"/>
          <p:nvPr/>
        </p:nvSpPr>
        <p:spPr>
          <a:xfrm>
            <a:off x="2798684" y="830344"/>
            <a:ext cx="1212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START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C7A0879-EE48-93CB-0474-69F7BE54022B}"/>
              </a:ext>
            </a:extLst>
          </p:cNvPr>
          <p:cNvSpPr txBox="1"/>
          <p:nvPr/>
        </p:nvSpPr>
        <p:spPr>
          <a:xfrm>
            <a:off x="423592" y="548248"/>
            <a:ext cx="62429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1400" i="1" dirty="0"/>
              <a:t>Annex E to OHSMS-04, Revision 0, Effective Date: 01 Apr 2025, OHSMS-O4E </a:t>
            </a:r>
          </a:p>
        </p:txBody>
      </p:sp>
    </p:spTree>
    <p:extLst>
      <p:ext uri="{BB962C8B-B14F-4D97-AF65-F5344CB8AC3E}">
        <p14:creationId xmlns:p14="http://schemas.microsoft.com/office/powerpoint/2010/main" val="1426972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178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ISO 45001:2018 Operations Process Flow  (Mechanical &amp; Electrical Contractor)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 Yong</dc:creator>
  <cp:lastModifiedBy>Philip Yong</cp:lastModifiedBy>
  <cp:revision>7</cp:revision>
  <dcterms:created xsi:type="dcterms:W3CDTF">2025-04-06T03:16:22Z</dcterms:created>
  <dcterms:modified xsi:type="dcterms:W3CDTF">2025-04-06T04:50:59Z</dcterms:modified>
</cp:coreProperties>
</file>